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sldIdLst>
    <p:sldId id="257" r:id="rId2"/>
    <p:sldId id="258" r:id="rId3"/>
    <p:sldId id="259" r:id="rId4"/>
    <p:sldId id="260" r:id="rId5"/>
    <p:sldId id="261" r:id="rId6"/>
    <p:sldId id="262" r:id="rId7"/>
    <p:sldId id="264" r:id="rId8"/>
    <p:sldId id="263"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928918AF-5822-48C4-B369-441B3F60390C}" type="datetimeFigureOut">
              <a:rPr lang="en-US" smtClean="0"/>
              <a:t>8/14/2020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4C857C8E-87CE-42B3-AE73-E0F9AA596ED9}"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28918AF-5822-48C4-B369-441B3F60390C}" type="datetimeFigureOut">
              <a:rPr lang="en-US" smtClean="0"/>
              <a:t>8/14/2020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857C8E-87CE-42B3-AE73-E0F9AA596ED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28918AF-5822-48C4-B369-441B3F60390C}" type="datetimeFigureOut">
              <a:rPr lang="en-US" smtClean="0"/>
              <a:t>8/14/2020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857C8E-87CE-42B3-AE73-E0F9AA596ED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28918AF-5822-48C4-B369-441B3F60390C}" type="datetimeFigureOut">
              <a:rPr lang="en-US" smtClean="0"/>
              <a:t>8/14/2020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857C8E-87CE-42B3-AE73-E0F9AA596ED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28918AF-5822-48C4-B369-441B3F60390C}" type="datetimeFigureOut">
              <a:rPr lang="en-US" smtClean="0"/>
              <a:t>8/14/2020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4C857C8E-87CE-42B3-AE73-E0F9AA596ED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28918AF-5822-48C4-B369-441B3F60390C}" type="datetimeFigureOut">
              <a:rPr lang="en-US" smtClean="0"/>
              <a:t>8/14/2020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857C8E-87CE-42B3-AE73-E0F9AA596ED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28918AF-5822-48C4-B369-441B3F60390C}" type="datetimeFigureOut">
              <a:rPr lang="en-US" smtClean="0"/>
              <a:t>8/14/2020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857C8E-87CE-42B3-AE73-E0F9AA596ED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28918AF-5822-48C4-B369-441B3F60390C}" type="datetimeFigureOut">
              <a:rPr lang="en-US" smtClean="0"/>
              <a:t>8/14/2020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857C8E-87CE-42B3-AE73-E0F9AA596ED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8918AF-5822-48C4-B369-441B3F60390C}" type="datetimeFigureOut">
              <a:rPr lang="en-US" smtClean="0"/>
              <a:t>8/14/2020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857C8E-87CE-42B3-AE73-E0F9AA596ED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28918AF-5822-48C4-B369-441B3F60390C}" type="datetimeFigureOut">
              <a:rPr lang="en-US" smtClean="0"/>
              <a:t>8/14/2020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857C8E-87CE-42B3-AE73-E0F9AA596ED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28918AF-5822-48C4-B369-441B3F60390C}" type="datetimeFigureOut">
              <a:rPr lang="en-US" smtClean="0"/>
              <a:t>8/14/2020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857C8E-87CE-42B3-AE73-E0F9AA596ED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928918AF-5822-48C4-B369-441B3F60390C}" type="datetimeFigureOut">
              <a:rPr lang="en-US" smtClean="0"/>
              <a:t>8/14/2020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4C857C8E-87CE-42B3-AE73-E0F9AA596ED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214282" y="320040"/>
            <a:ext cx="8643998" cy="6252232"/>
          </a:xfrm>
        </p:spPr>
        <p:txBody>
          <a:bodyPr>
            <a:normAutofit/>
          </a:bodyPr>
          <a:lstStyle/>
          <a:p>
            <a:r>
              <a:rPr lang="en-US" dirty="0" smtClean="0">
                <a:ln w="500">
                  <a:solidFill>
                    <a:srgbClr val="C00000"/>
                  </a:solidFill>
                </a:ln>
                <a:solidFill>
                  <a:srgbClr val="C00000"/>
                </a:solidFill>
                <a:effectLst/>
              </a:rPr>
              <a:t>Conservative </a:t>
            </a:r>
            <a:r>
              <a:rPr lang="en-US" dirty="0">
                <a:ln w="500">
                  <a:solidFill>
                    <a:srgbClr val="C00000"/>
                  </a:solidFill>
                </a:ln>
                <a:solidFill>
                  <a:srgbClr val="C00000"/>
                </a:solidFill>
                <a:effectLst/>
              </a:rPr>
              <a:t>and </a:t>
            </a:r>
            <a:r>
              <a:rPr lang="en-US" dirty="0" smtClean="0">
                <a:ln w="500">
                  <a:solidFill>
                    <a:srgbClr val="C00000"/>
                  </a:solidFill>
                </a:ln>
                <a:solidFill>
                  <a:srgbClr val="C00000"/>
                </a:solidFill>
                <a:effectLst/>
              </a:rPr>
              <a:t>Non-conservative </a:t>
            </a:r>
            <a:r>
              <a:rPr lang="en-US" dirty="0">
                <a:ln w="500">
                  <a:solidFill>
                    <a:srgbClr val="C00000"/>
                  </a:solidFill>
                </a:ln>
                <a:solidFill>
                  <a:srgbClr val="C00000"/>
                </a:solidFill>
                <a:effectLst/>
              </a:rPr>
              <a:t>Forces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9144000" cy="1285860"/>
          </a:xfrm>
        </p:spPr>
        <p:txBody>
          <a:bodyPr>
            <a:normAutofit/>
          </a:bodyPr>
          <a:lstStyle/>
          <a:p>
            <a:r>
              <a:rPr lang="en-US" b="1" dirty="0">
                <a:solidFill>
                  <a:srgbClr val="CE1029"/>
                </a:solidFill>
                <a:effectLst/>
                <a:latin typeface="Arial" charset="0"/>
              </a:rPr>
              <a:t>Definition Of A Conservative Force</a:t>
            </a:r>
          </a:p>
        </p:txBody>
      </p:sp>
      <p:sp>
        <p:nvSpPr>
          <p:cNvPr id="3076" name="Text Box 4"/>
          <p:cNvSpPr txBox="1">
            <a:spLocks noChangeArrowheads="1"/>
          </p:cNvSpPr>
          <p:nvPr/>
        </p:nvSpPr>
        <p:spPr bwMode="auto">
          <a:xfrm>
            <a:off x="0" y="1595021"/>
            <a:ext cx="9144000" cy="5262979"/>
          </a:xfrm>
          <a:prstGeom prst="rect">
            <a:avLst/>
          </a:prstGeom>
          <a:noFill/>
          <a:ln w="9525">
            <a:noFill/>
            <a:miter lim="800000"/>
            <a:headEnd/>
            <a:tailEnd/>
          </a:ln>
          <a:effectLst/>
        </p:spPr>
        <p:txBody>
          <a:bodyPr wrap="square">
            <a:spAutoFit/>
          </a:bodyPr>
          <a:lstStyle/>
          <a:p>
            <a:pPr>
              <a:spcBef>
                <a:spcPct val="50000"/>
              </a:spcBef>
            </a:pPr>
            <a:r>
              <a:rPr lang="en-US" sz="2400" dirty="0" smtClean="0"/>
              <a:t>Conservative </a:t>
            </a:r>
            <a:r>
              <a:rPr lang="en-US" sz="2400" dirty="0"/>
              <a:t>force is a such force for which the work done by this force on a particle moving between any two points is independent of the path taken by the particle </a:t>
            </a:r>
          </a:p>
          <a:p>
            <a:r>
              <a:rPr lang="en-US" sz="2400" dirty="0" smtClean="0"/>
              <a:t>The </a:t>
            </a:r>
            <a:r>
              <a:rPr lang="en-US" sz="2400" dirty="0"/>
              <a:t>work done by a conservative force on a particle moving through any closed path is zero </a:t>
            </a:r>
          </a:p>
          <a:p>
            <a:r>
              <a:rPr lang="en-US" sz="2400" dirty="0" smtClean="0"/>
              <a:t>A </a:t>
            </a:r>
            <a:r>
              <a:rPr lang="en-US" sz="2400" dirty="0"/>
              <a:t>closed path is one in which the beginning and ending points are the </a:t>
            </a:r>
            <a:r>
              <a:rPr lang="en-US" sz="2400" dirty="0" smtClean="0"/>
              <a:t>same.</a:t>
            </a:r>
          </a:p>
          <a:p>
            <a:pPr>
              <a:spcBef>
                <a:spcPct val="50000"/>
              </a:spcBef>
            </a:pPr>
            <a:r>
              <a:rPr lang="en-US" sz="2400" dirty="0" smtClean="0"/>
              <a:t>The gravitational force has an interesting property that when an object is moved from one place to another, the work done by the gravitational force does not depend on the choice of path.</a:t>
            </a:r>
          </a:p>
          <a:p>
            <a:pPr>
              <a:spcBef>
                <a:spcPct val="50000"/>
              </a:spcBef>
            </a:pPr>
            <a:r>
              <a:rPr lang="en-US" sz="2400" dirty="0" smtClean="0"/>
              <a:t>Forces like these are called conservative forces.</a:t>
            </a:r>
          </a:p>
          <a:p>
            <a:endParaRPr lang="en-US" sz="2400" dirty="0"/>
          </a:p>
          <a:p>
            <a:pPr>
              <a:spcBef>
                <a:spcPct val="50000"/>
              </a:spcBef>
            </a:pPr>
            <a:endParaRPr lang="en-US"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0" y="0"/>
            <a:ext cx="9144000" cy="1785926"/>
          </a:xfrm>
        </p:spPr>
        <p:txBody>
          <a:bodyPr>
            <a:normAutofit/>
          </a:bodyPr>
          <a:lstStyle/>
          <a:p>
            <a:r>
              <a:rPr lang="en-US" b="1" dirty="0">
                <a:solidFill>
                  <a:srgbClr val="CE1029"/>
                </a:solidFill>
                <a:effectLst/>
                <a:latin typeface="Arial" charset="0"/>
              </a:rPr>
              <a:t>Definition Of </a:t>
            </a:r>
            <a:r>
              <a:rPr lang="en-US" dirty="0" smtClean="0">
                <a:solidFill>
                  <a:srgbClr val="CE1029"/>
                </a:solidFill>
                <a:effectLst/>
                <a:latin typeface="Arial" charset="0"/>
              </a:rPr>
              <a:t>a</a:t>
            </a:r>
            <a:r>
              <a:rPr lang="en-US" b="1" dirty="0" smtClean="0">
                <a:solidFill>
                  <a:srgbClr val="CE1029"/>
                </a:solidFill>
                <a:effectLst/>
                <a:latin typeface="Arial" charset="0"/>
              </a:rPr>
              <a:t> non-conservative </a:t>
            </a:r>
            <a:r>
              <a:rPr lang="en-US" b="1" dirty="0">
                <a:solidFill>
                  <a:srgbClr val="CE1029"/>
                </a:solidFill>
                <a:effectLst/>
                <a:latin typeface="Arial" charset="0"/>
              </a:rPr>
              <a:t>Force</a:t>
            </a:r>
          </a:p>
        </p:txBody>
      </p:sp>
      <p:sp>
        <p:nvSpPr>
          <p:cNvPr id="19459" name="Text Box 3"/>
          <p:cNvSpPr txBox="1">
            <a:spLocks noChangeArrowheads="1"/>
          </p:cNvSpPr>
          <p:nvPr/>
        </p:nvSpPr>
        <p:spPr bwMode="auto">
          <a:xfrm>
            <a:off x="381000" y="2438400"/>
            <a:ext cx="8077200" cy="3462486"/>
          </a:xfrm>
          <a:prstGeom prst="rect">
            <a:avLst/>
          </a:prstGeom>
          <a:noFill/>
          <a:ln w="9525">
            <a:noFill/>
            <a:miter lim="800000"/>
            <a:headEnd/>
            <a:tailEnd/>
          </a:ln>
          <a:effectLst/>
        </p:spPr>
        <p:txBody>
          <a:bodyPr>
            <a:spAutoFit/>
          </a:bodyPr>
          <a:lstStyle/>
          <a:p>
            <a:pPr>
              <a:spcBef>
                <a:spcPct val="50000"/>
              </a:spcBef>
            </a:pPr>
            <a:r>
              <a:rPr lang="en-US" sz="2400" dirty="0"/>
              <a:t>A force is </a:t>
            </a:r>
            <a:r>
              <a:rPr lang="en-US" sz="2400" dirty="0" smtClean="0"/>
              <a:t>non-conservative </a:t>
            </a:r>
            <a:r>
              <a:rPr lang="en-US" sz="2400" dirty="0"/>
              <a:t>when the work it does on a moving object is dependent of the path between the object's initial and final positions</a:t>
            </a:r>
            <a:r>
              <a:rPr lang="en-US" sz="2400" dirty="0" smtClean="0"/>
              <a:t>.</a:t>
            </a:r>
          </a:p>
          <a:p>
            <a:endParaRPr lang="en-US" sz="2400" dirty="0"/>
          </a:p>
          <a:p>
            <a:r>
              <a:rPr lang="en-US" sz="2400" dirty="0"/>
              <a:t>A </a:t>
            </a:r>
            <a:r>
              <a:rPr lang="en-US" sz="2400" dirty="0" smtClean="0"/>
              <a:t>non-conservative </a:t>
            </a:r>
            <a:r>
              <a:rPr lang="en-US" sz="2400" dirty="0"/>
              <a:t>force does not satisfy the conditions of conservative forces </a:t>
            </a:r>
          </a:p>
          <a:p>
            <a:r>
              <a:rPr lang="en-US" sz="2400" dirty="0" smtClean="0"/>
              <a:t>Non-conservative </a:t>
            </a:r>
            <a:r>
              <a:rPr lang="en-US" sz="2400" dirty="0"/>
              <a:t>forces acting in a system cause a change in the mechanical energy of the system </a:t>
            </a:r>
          </a:p>
          <a:p>
            <a:pPr>
              <a:spcBef>
                <a:spcPct val="50000"/>
              </a:spcBef>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28600" y="0"/>
            <a:ext cx="8153400" cy="838200"/>
          </a:xfrm>
        </p:spPr>
        <p:txBody>
          <a:bodyPr/>
          <a:lstStyle/>
          <a:p>
            <a:r>
              <a:rPr lang="en-US" b="1" dirty="0">
                <a:solidFill>
                  <a:srgbClr val="CE1029"/>
                </a:solidFill>
                <a:effectLst/>
                <a:latin typeface="Arial" charset="0"/>
              </a:rPr>
              <a:t>Examples</a:t>
            </a:r>
          </a:p>
        </p:txBody>
      </p:sp>
      <p:sp>
        <p:nvSpPr>
          <p:cNvPr id="6167" name="Text Box 23"/>
          <p:cNvSpPr txBox="1">
            <a:spLocks noChangeArrowheads="1"/>
          </p:cNvSpPr>
          <p:nvPr/>
        </p:nvSpPr>
        <p:spPr bwMode="auto">
          <a:xfrm>
            <a:off x="304800" y="990600"/>
            <a:ext cx="8482042" cy="5755422"/>
          </a:xfrm>
          <a:prstGeom prst="rect">
            <a:avLst/>
          </a:prstGeom>
          <a:noFill/>
          <a:ln w="9525">
            <a:noFill/>
            <a:miter lim="800000"/>
            <a:headEnd/>
            <a:tailEnd/>
          </a:ln>
          <a:effectLst/>
        </p:spPr>
        <p:txBody>
          <a:bodyPr wrap="square">
            <a:spAutoFit/>
          </a:bodyPr>
          <a:lstStyle/>
          <a:p>
            <a:pPr>
              <a:spcBef>
                <a:spcPct val="50000"/>
              </a:spcBef>
            </a:pPr>
            <a:r>
              <a:rPr lang="en-US" sz="3200" b="1" dirty="0"/>
              <a:t>Conservative Forces</a:t>
            </a:r>
            <a:r>
              <a:rPr lang="en-US" sz="3200" dirty="0"/>
              <a:t> </a:t>
            </a:r>
            <a:r>
              <a:rPr lang="en-US" dirty="0"/>
              <a:t> </a:t>
            </a:r>
          </a:p>
          <a:p>
            <a:pPr>
              <a:spcBef>
                <a:spcPct val="50000"/>
              </a:spcBef>
            </a:pPr>
            <a:r>
              <a:rPr lang="en-US" dirty="0"/>
              <a:t> </a:t>
            </a:r>
            <a:r>
              <a:rPr lang="en-US" sz="2400" dirty="0" smtClean="0"/>
              <a:t>Gravitational </a:t>
            </a:r>
            <a:r>
              <a:rPr lang="en-US" sz="2400" dirty="0"/>
              <a:t>force </a:t>
            </a:r>
          </a:p>
          <a:p>
            <a:pPr>
              <a:spcBef>
                <a:spcPct val="50000"/>
              </a:spcBef>
            </a:pPr>
            <a:r>
              <a:rPr lang="en-US" sz="2400" dirty="0"/>
              <a:t>  Elastic spring force </a:t>
            </a:r>
          </a:p>
          <a:p>
            <a:pPr>
              <a:spcBef>
                <a:spcPct val="50000"/>
              </a:spcBef>
            </a:pPr>
            <a:r>
              <a:rPr lang="en-US" sz="2400" dirty="0"/>
              <a:t>  Electric force </a:t>
            </a:r>
          </a:p>
          <a:p>
            <a:pPr>
              <a:spcBef>
                <a:spcPct val="50000"/>
              </a:spcBef>
            </a:pPr>
            <a:r>
              <a:rPr lang="en-US" sz="3200" b="1" dirty="0" smtClean="0"/>
              <a:t>Non conservative </a:t>
            </a:r>
            <a:r>
              <a:rPr lang="en-US" sz="3200" b="1" dirty="0"/>
              <a:t>Forces</a:t>
            </a:r>
            <a:r>
              <a:rPr lang="en-US" sz="3200" dirty="0"/>
              <a:t> </a:t>
            </a:r>
            <a:r>
              <a:rPr lang="en-US" dirty="0"/>
              <a:t> </a:t>
            </a:r>
          </a:p>
          <a:p>
            <a:pPr>
              <a:spcBef>
                <a:spcPct val="50000"/>
              </a:spcBef>
            </a:pPr>
            <a:r>
              <a:rPr lang="en-US" dirty="0"/>
              <a:t>  </a:t>
            </a:r>
            <a:r>
              <a:rPr lang="en-US" sz="2400" dirty="0"/>
              <a:t>Static and kinetic frictional forces</a:t>
            </a:r>
          </a:p>
          <a:p>
            <a:pPr>
              <a:spcBef>
                <a:spcPct val="50000"/>
              </a:spcBef>
            </a:pPr>
            <a:r>
              <a:rPr lang="en-US" sz="2400" dirty="0"/>
              <a:t>  Air resistance</a:t>
            </a:r>
          </a:p>
          <a:p>
            <a:pPr>
              <a:spcBef>
                <a:spcPct val="50000"/>
              </a:spcBef>
            </a:pPr>
            <a:r>
              <a:rPr lang="en-US" sz="2400" dirty="0"/>
              <a:t>  Tension</a:t>
            </a:r>
          </a:p>
          <a:p>
            <a:pPr>
              <a:spcBef>
                <a:spcPct val="50000"/>
              </a:spcBef>
            </a:pPr>
            <a:r>
              <a:rPr lang="en-US" sz="2400" dirty="0"/>
              <a:t>  Normal force</a:t>
            </a:r>
          </a:p>
          <a:p>
            <a:pPr>
              <a:spcBef>
                <a:spcPct val="50000"/>
              </a:spcBef>
            </a:pPr>
            <a:r>
              <a:rPr lang="en-US" sz="2400" dirty="0"/>
              <a:t>  Propulsion force of a rocket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chor="t">
            <a:noAutofit/>
          </a:bodyPr>
          <a:lstStyle/>
          <a:p>
            <a:pPr algn="l"/>
            <a:r>
              <a:rPr lang="en-US" sz="3600" b="1" dirty="0" smtClean="0">
                <a:solidFill>
                  <a:srgbClr val="C00000"/>
                </a:solidFill>
                <a:effectLst/>
              </a:rPr>
              <a:t>Conservative </a:t>
            </a:r>
            <a:r>
              <a:rPr lang="en-US" sz="3600" b="1" dirty="0">
                <a:solidFill>
                  <a:srgbClr val="C00000"/>
                </a:solidFill>
                <a:effectLst/>
              </a:rPr>
              <a:t>and </a:t>
            </a:r>
            <a:r>
              <a:rPr lang="en-US" sz="3600" b="1" dirty="0" smtClean="0">
                <a:solidFill>
                  <a:srgbClr val="C00000"/>
                </a:solidFill>
                <a:effectLst/>
              </a:rPr>
              <a:t>non-conservative </a:t>
            </a:r>
            <a:r>
              <a:rPr lang="en-US" sz="3600" b="1" dirty="0">
                <a:solidFill>
                  <a:srgbClr val="C00000"/>
                </a:solidFill>
                <a:effectLst/>
              </a:rPr>
              <a:t>forces </a:t>
            </a:r>
            <a:r>
              <a:rPr lang="en-US" sz="3600" b="1" dirty="0" smtClean="0">
                <a:solidFill>
                  <a:srgbClr val="C00000"/>
                </a:solidFill>
                <a:effectLst/>
              </a:rPr>
              <a:t/>
            </a:r>
            <a:br>
              <a:rPr lang="en-US" sz="3600" b="1" dirty="0" smtClean="0">
                <a:solidFill>
                  <a:srgbClr val="C00000"/>
                </a:solidFill>
                <a:effectLst/>
              </a:rPr>
            </a:br>
            <a:r>
              <a:rPr lang="en-US" sz="2800" b="1" dirty="0">
                <a:solidFill>
                  <a:schemeClr val="tx1"/>
                </a:solidFill>
                <a:effectLst/>
              </a:rPr>
              <a:t/>
            </a:r>
            <a:br>
              <a:rPr lang="en-US" sz="2800" b="1" dirty="0">
                <a:solidFill>
                  <a:schemeClr val="tx1"/>
                </a:solidFill>
                <a:effectLst/>
              </a:rPr>
            </a:br>
            <a:r>
              <a:rPr lang="en-US" sz="2400" b="0" dirty="0">
                <a:solidFill>
                  <a:schemeClr val="tx1"/>
                </a:solidFill>
                <a:effectLst/>
              </a:rPr>
              <a:t>•A conservative force allows conversion between kinetic and potential energy. Gravity and the spring force are conservative. </a:t>
            </a:r>
            <a:br>
              <a:rPr lang="en-US" sz="2400" b="0" dirty="0">
                <a:solidFill>
                  <a:schemeClr val="tx1"/>
                </a:solidFill>
                <a:effectLst/>
              </a:rPr>
            </a:br>
            <a:r>
              <a:rPr lang="en-US" sz="2400" b="0" dirty="0">
                <a:solidFill>
                  <a:schemeClr val="tx1"/>
                </a:solidFill>
                <a:effectLst/>
              </a:rPr>
              <a:t>•The work done between two points by any conservative </a:t>
            </a:r>
            <a:r>
              <a:rPr lang="en-US" sz="2400" b="0" dirty="0" smtClean="0">
                <a:solidFill>
                  <a:schemeClr val="tx1"/>
                </a:solidFill>
                <a:effectLst/>
              </a:rPr>
              <a:t>force: </a:t>
            </a:r>
            <a:br>
              <a:rPr lang="en-US" sz="2400" b="0" dirty="0" smtClean="0">
                <a:solidFill>
                  <a:schemeClr val="tx1"/>
                </a:solidFill>
                <a:effectLst/>
              </a:rPr>
            </a:br>
            <a:r>
              <a:rPr lang="en-US" sz="2400" b="0" dirty="0" smtClean="0">
                <a:solidFill>
                  <a:schemeClr val="tx1"/>
                </a:solidFill>
                <a:effectLst/>
              </a:rPr>
              <a:t>a</a:t>
            </a:r>
            <a:r>
              <a:rPr lang="en-US" sz="2400" b="0" dirty="0">
                <a:solidFill>
                  <a:schemeClr val="tx1"/>
                </a:solidFill>
                <a:effectLst/>
              </a:rPr>
              <a:t>) is reversible. </a:t>
            </a:r>
            <a:r>
              <a:rPr lang="en-US" sz="2400" b="0" dirty="0" smtClean="0">
                <a:solidFill>
                  <a:schemeClr val="tx1"/>
                </a:solidFill>
                <a:effectLst/>
              </a:rPr>
              <a:t/>
            </a:r>
            <a:br>
              <a:rPr lang="en-US" sz="2400" b="0" dirty="0" smtClean="0">
                <a:solidFill>
                  <a:schemeClr val="tx1"/>
                </a:solidFill>
                <a:effectLst/>
              </a:rPr>
            </a:br>
            <a:r>
              <a:rPr lang="en-US" sz="2400" b="0" dirty="0" smtClean="0">
                <a:solidFill>
                  <a:schemeClr val="tx1"/>
                </a:solidFill>
                <a:effectLst/>
              </a:rPr>
              <a:t>b</a:t>
            </a:r>
            <a:r>
              <a:rPr lang="en-US" sz="2400" b="0" dirty="0">
                <a:solidFill>
                  <a:schemeClr val="tx1"/>
                </a:solidFill>
                <a:effectLst/>
              </a:rPr>
              <a:t>) is independent of the path </a:t>
            </a:r>
            <a:r>
              <a:rPr lang="en-US" sz="2400" b="0" dirty="0" smtClean="0">
                <a:solidFill>
                  <a:schemeClr val="tx1"/>
                </a:solidFill>
                <a:effectLst/>
              </a:rPr>
              <a:t/>
            </a:r>
            <a:br>
              <a:rPr lang="en-US" sz="2400" b="0" dirty="0" smtClean="0">
                <a:solidFill>
                  <a:schemeClr val="tx1"/>
                </a:solidFill>
                <a:effectLst/>
              </a:rPr>
            </a:br>
            <a:r>
              <a:rPr lang="en-US" sz="2400" b="0" dirty="0" smtClean="0">
                <a:solidFill>
                  <a:schemeClr val="tx1"/>
                </a:solidFill>
                <a:effectLst/>
              </a:rPr>
              <a:t> </a:t>
            </a:r>
            <a:r>
              <a:rPr lang="en-US" sz="2400" b="0" dirty="0" smtClean="0">
                <a:solidFill>
                  <a:schemeClr val="tx1"/>
                </a:solidFill>
                <a:effectLst/>
              </a:rPr>
              <a:t>   between </a:t>
            </a:r>
            <a:r>
              <a:rPr lang="en-US" sz="2400" b="0" dirty="0">
                <a:solidFill>
                  <a:schemeClr val="tx1"/>
                </a:solidFill>
                <a:effectLst/>
              </a:rPr>
              <a:t>the two points. </a:t>
            </a:r>
            <a:r>
              <a:rPr lang="en-US" sz="2400" b="0" dirty="0" smtClean="0">
                <a:solidFill>
                  <a:schemeClr val="tx1"/>
                </a:solidFill>
                <a:effectLst/>
              </a:rPr>
              <a:t/>
            </a:r>
            <a:br>
              <a:rPr lang="en-US" sz="2400" b="0" dirty="0" smtClean="0">
                <a:solidFill>
                  <a:schemeClr val="tx1"/>
                </a:solidFill>
                <a:effectLst/>
              </a:rPr>
            </a:br>
            <a:r>
              <a:rPr lang="en-US" sz="2400" b="0" dirty="0" smtClean="0">
                <a:solidFill>
                  <a:schemeClr val="tx1"/>
                </a:solidFill>
                <a:effectLst/>
              </a:rPr>
              <a:t>c</a:t>
            </a:r>
            <a:r>
              <a:rPr lang="en-US" sz="2400" b="0" dirty="0">
                <a:solidFill>
                  <a:schemeClr val="tx1"/>
                </a:solidFill>
                <a:effectLst/>
              </a:rPr>
              <a:t>) is zero if the starting and </a:t>
            </a:r>
            <a:r>
              <a:rPr lang="en-US" sz="2400" b="0" dirty="0" smtClean="0">
                <a:solidFill>
                  <a:schemeClr val="tx1"/>
                </a:solidFill>
                <a:effectLst/>
              </a:rPr>
              <a:t/>
            </a:r>
            <a:br>
              <a:rPr lang="en-US" sz="2400" b="0" dirty="0" smtClean="0">
                <a:solidFill>
                  <a:schemeClr val="tx1"/>
                </a:solidFill>
                <a:effectLst/>
              </a:rPr>
            </a:br>
            <a:r>
              <a:rPr lang="en-US" sz="2400" b="0" dirty="0" smtClean="0">
                <a:solidFill>
                  <a:schemeClr val="tx1"/>
                </a:solidFill>
                <a:effectLst/>
              </a:rPr>
              <a:t> </a:t>
            </a:r>
            <a:r>
              <a:rPr lang="en-US" sz="2400" b="0" dirty="0" smtClean="0">
                <a:solidFill>
                  <a:schemeClr val="tx1"/>
                </a:solidFill>
                <a:effectLst/>
              </a:rPr>
              <a:t>   ending </a:t>
            </a:r>
            <a:r>
              <a:rPr lang="en-US" sz="2400" b="0" dirty="0">
                <a:solidFill>
                  <a:schemeClr val="tx1"/>
                </a:solidFill>
                <a:effectLst/>
              </a:rPr>
              <a:t>points are the same. </a:t>
            </a:r>
            <a:r>
              <a:rPr lang="en-US" sz="2800" b="0" dirty="0">
                <a:solidFill>
                  <a:schemeClr val="tx1"/>
                </a:solidFill>
                <a:effectLst/>
              </a:rPr>
              <a:t/>
            </a:r>
            <a:br>
              <a:rPr lang="en-US" sz="2800" b="0" dirty="0">
                <a:solidFill>
                  <a:schemeClr val="tx1"/>
                </a:solidFill>
                <a:effectLst/>
              </a:rPr>
            </a:br>
            <a:r>
              <a:rPr lang="en-US" sz="2800" dirty="0"/>
              <a:t/>
            </a:r>
            <a:br>
              <a:rPr lang="en-US" sz="2800" dirty="0"/>
            </a:br>
            <a:endParaRPr lang="en-US" sz="2800" dirty="0"/>
          </a:p>
        </p:txBody>
      </p:sp>
      <p:pic>
        <p:nvPicPr>
          <p:cNvPr id="3" name="Picture 2"/>
          <p:cNvPicPr/>
          <p:nvPr/>
        </p:nvPicPr>
        <p:blipFill>
          <a:blip r:embed="rId2"/>
          <a:srcRect/>
          <a:stretch>
            <a:fillRect/>
          </a:stretch>
        </p:blipFill>
        <p:spPr bwMode="auto">
          <a:xfrm>
            <a:off x="5143504" y="3214686"/>
            <a:ext cx="3743653" cy="3643314"/>
          </a:xfrm>
          <a:prstGeom prst="rect">
            <a:avLst/>
          </a:prstGeom>
          <a:noFill/>
          <a:ln w="9525">
            <a:noFill/>
            <a:miter lim="800000"/>
            <a:headEnd/>
            <a:tailEnd/>
          </a:ln>
        </p:spPr>
      </p:pic>
      <p:sp>
        <p:nvSpPr>
          <p:cNvPr id="4" name="Rectangle 3"/>
          <p:cNvSpPr/>
          <p:nvPr/>
        </p:nvSpPr>
        <p:spPr>
          <a:xfrm>
            <a:off x="8429652" y="3214686"/>
            <a:ext cx="428628" cy="785818"/>
          </a:xfrm>
          <a:prstGeom prst="rect">
            <a:avLst/>
          </a:prstGeom>
          <a:solidFill>
            <a:schemeClr val="bg1"/>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chor="t">
            <a:normAutofit/>
          </a:bodyPr>
          <a:lstStyle/>
          <a:p>
            <a:pPr algn="l"/>
            <a:r>
              <a:rPr lang="en-US" sz="3600" dirty="0" smtClean="0">
                <a:solidFill>
                  <a:srgbClr val="C00000"/>
                </a:solidFill>
                <a:effectLst/>
              </a:rPr>
              <a:t>Non-conservative Forces</a:t>
            </a:r>
            <a:r>
              <a:rPr lang="en-US" sz="3600" dirty="0" smtClean="0">
                <a:solidFill>
                  <a:schemeClr val="tx1"/>
                </a:solidFill>
                <a:effectLst/>
              </a:rPr>
              <a:t/>
            </a:r>
            <a:br>
              <a:rPr lang="en-US" sz="3600" dirty="0" smtClean="0">
                <a:solidFill>
                  <a:schemeClr val="tx1"/>
                </a:solidFill>
                <a:effectLst/>
              </a:rPr>
            </a:br>
            <a:r>
              <a:rPr lang="en-US" sz="2800" b="0" dirty="0" smtClean="0">
                <a:solidFill>
                  <a:schemeClr val="tx1"/>
                </a:solidFill>
                <a:effectLst/>
              </a:rPr>
              <a:t>A </a:t>
            </a:r>
            <a:r>
              <a:rPr lang="en-US" sz="2800" b="0" dirty="0" smtClean="0">
                <a:solidFill>
                  <a:schemeClr val="tx1"/>
                </a:solidFill>
                <a:effectLst/>
              </a:rPr>
              <a:t>force (such as friction) that is not conservative is called a non-conservative force, or a dissipative force. </a:t>
            </a:r>
            <a:r>
              <a:rPr lang="en-US" sz="2800" b="0" dirty="0" smtClean="0">
                <a:solidFill>
                  <a:schemeClr val="tx1"/>
                </a:solidFill>
                <a:effectLst/>
              </a:rPr>
              <a:t/>
            </a:r>
            <a:br>
              <a:rPr lang="en-US" sz="2800" b="0" dirty="0" smtClean="0">
                <a:solidFill>
                  <a:schemeClr val="tx1"/>
                </a:solidFill>
                <a:effectLst/>
              </a:rPr>
            </a:br>
            <a:r>
              <a:rPr lang="en-US" sz="2800" b="0" dirty="0" smtClean="0">
                <a:solidFill>
                  <a:schemeClr val="tx1"/>
                </a:solidFill>
                <a:effectLst/>
              </a:rPr>
              <a:t>The </a:t>
            </a:r>
            <a:r>
              <a:rPr lang="en-US" sz="2800" b="0" dirty="0" smtClean="0">
                <a:solidFill>
                  <a:schemeClr val="tx1"/>
                </a:solidFill>
                <a:effectLst/>
              </a:rPr>
              <a:t>value of work done by friction is greater along the brown path than along the blue path </a:t>
            </a:r>
            <a:br>
              <a:rPr lang="en-US" sz="2800" b="0" dirty="0" smtClean="0">
                <a:solidFill>
                  <a:schemeClr val="tx1"/>
                </a:solidFill>
                <a:effectLst/>
              </a:rPr>
            </a:br>
            <a:r>
              <a:rPr lang="en-US" sz="2800" b="0" dirty="0" smtClean="0">
                <a:solidFill>
                  <a:schemeClr val="tx1"/>
                </a:solidFill>
                <a:effectLst/>
              </a:rPr>
              <a:t>Because </a:t>
            </a:r>
            <a:r>
              <a:rPr lang="en-US" sz="2800" b="0" dirty="0" smtClean="0">
                <a:solidFill>
                  <a:schemeClr val="tx1"/>
                </a:solidFill>
                <a:effectLst/>
              </a:rPr>
              <a:t>the work done depends on the path, friction is a </a:t>
            </a:r>
            <a:r>
              <a:rPr lang="en-US" sz="2800" b="0" dirty="0" smtClean="0">
                <a:solidFill>
                  <a:schemeClr val="tx1"/>
                </a:solidFill>
                <a:effectLst/>
              </a:rPr>
              <a:t/>
            </a:r>
            <a:br>
              <a:rPr lang="en-US" sz="2800" b="0" dirty="0" smtClean="0">
                <a:solidFill>
                  <a:schemeClr val="tx1"/>
                </a:solidFill>
                <a:effectLst/>
              </a:rPr>
            </a:br>
            <a:r>
              <a:rPr lang="en-US" sz="2800" b="0" dirty="0" smtClean="0">
                <a:solidFill>
                  <a:schemeClr val="tx1"/>
                </a:solidFill>
                <a:effectLst/>
              </a:rPr>
              <a:t>non-conservative </a:t>
            </a:r>
            <a:r>
              <a:rPr lang="en-US" sz="2800" b="0" dirty="0" smtClean="0">
                <a:solidFill>
                  <a:schemeClr val="tx1"/>
                </a:solidFill>
                <a:effectLst/>
              </a:rPr>
              <a:t>force </a:t>
            </a:r>
            <a:r>
              <a:rPr lang="en-US" sz="3600" dirty="0" smtClean="0"/>
              <a:t/>
            </a:r>
            <a:br>
              <a:rPr lang="en-US" sz="3600" dirty="0" smtClean="0"/>
            </a:br>
            <a:endParaRPr lang="en-US" sz="3600" dirty="0">
              <a:solidFill>
                <a:schemeClr val="tx1"/>
              </a:solidFill>
              <a:effectLst/>
            </a:endParaRPr>
          </a:p>
        </p:txBody>
      </p:sp>
      <p:pic>
        <p:nvPicPr>
          <p:cNvPr id="1026" name="Picture 2"/>
          <p:cNvPicPr>
            <a:picLocks noChangeAspect="1" noChangeArrowheads="1"/>
          </p:cNvPicPr>
          <p:nvPr/>
        </p:nvPicPr>
        <p:blipFill>
          <a:blip r:embed="rId2"/>
          <a:srcRect/>
          <a:stretch>
            <a:fillRect/>
          </a:stretch>
        </p:blipFill>
        <p:spPr bwMode="auto">
          <a:xfrm>
            <a:off x="4357686" y="3214686"/>
            <a:ext cx="4786314" cy="3643314"/>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pPr algn="l"/>
            <a:r>
              <a:rPr lang="en-US" sz="3200" dirty="0" smtClean="0">
                <a:solidFill>
                  <a:srgbClr val="C00000"/>
                </a:solidFill>
                <a:effectLst/>
              </a:rPr>
              <a:t>Non‐conservative </a:t>
            </a:r>
            <a:r>
              <a:rPr lang="en-US" sz="3200" dirty="0" smtClean="0">
                <a:solidFill>
                  <a:srgbClr val="C00000"/>
                </a:solidFill>
                <a:effectLst/>
              </a:rPr>
              <a:t>forces:</a:t>
            </a:r>
            <a:r>
              <a:rPr lang="en-US" sz="2400" b="0" dirty="0" smtClean="0">
                <a:solidFill>
                  <a:schemeClr val="tx1"/>
                </a:solidFill>
                <a:effectLst/>
              </a:rPr>
              <a:t/>
            </a:r>
            <a:br>
              <a:rPr lang="en-US" sz="2400" b="0" dirty="0" smtClean="0">
                <a:solidFill>
                  <a:schemeClr val="tx1"/>
                </a:solidFill>
                <a:effectLst/>
              </a:rPr>
            </a:br>
            <a:r>
              <a:rPr lang="en-US" sz="2400" b="0" dirty="0" smtClean="0">
                <a:solidFill>
                  <a:schemeClr val="tx1"/>
                </a:solidFill>
                <a:effectLst/>
              </a:rPr>
              <a:t>Non‐conservative </a:t>
            </a:r>
            <a:r>
              <a:rPr lang="en-US" sz="2400" b="0" dirty="0" smtClean="0">
                <a:solidFill>
                  <a:schemeClr val="tx1"/>
                </a:solidFill>
                <a:effectLst/>
              </a:rPr>
              <a:t>forces are also called dissipative forces, as they dissipate mechanical</a:t>
            </a:r>
            <a:br>
              <a:rPr lang="en-US" sz="2400" b="0" dirty="0" smtClean="0">
                <a:solidFill>
                  <a:schemeClr val="tx1"/>
                </a:solidFill>
                <a:effectLst/>
              </a:rPr>
            </a:br>
            <a:r>
              <a:rPr lang="en-US" sz="2400" b="0" dirty="0" smtClean="0">
                <a:solidFill>
                  <a:schemeClr val="tx1"/>
                </a:solidFill>
                <a:effectLst/>
              </a:rPr>
              <a:t>energy into other forms.</a:t>
            </a:r>
            <a:br>
              <a:rPr lang="en-US" sz="2400" b="0" dirty="0" smtClean="0">
                <a:solidFill>
                  <a:schemeClr val="tx1"/>
                </a:solidFill>
                <a:effectLst/>
              </a:rPr>
            </a:br>
            <a:r>
              <a:rPr lang="en-US" sz="3200" b="0" dirty="0" smtClean="0">
                <a:solidFill>
                  <a:srgbClr val="C00000"/>
                </a:solidFill>
                <a:effectLst/>
              </a:rPr>
              <a:t>For example, </a:t>
            </a:r>
            <a:r>
              <a:rPr lang="en-US" sz="2400" b="0" dirty="0" smtClean="0">
                <a:solidFill>
                  <a:schemeClr val="tx1"/>
                </a:solidFill>
                <a:effectLst/>
              </a:rPr>
              <a:t>friction can dissipate energy as heat and as sound.</a:t>
            </a:r>
            <a:br>
              <a:rPr lang="en-US" sz="2400" b="0" dirty="0" smtClean="0">
                <a:solidFill>
                  <a:schemeClr val="tx1"/>
                </a:solidFill>
                <a:effectLst/>
              </a:rPr>
            </a:br>
            <a:r>
              <a:rPr lang="en-US" sz="2400" b="0" dirty="0" smtClean="0">
                <a:solidFill>
                  <a:schemeClr val="tx1"/>
                </a:solidFill>
                <a:effectLst/>
              </a:rPr>
              <a:t>Water drag and air resistance can dissipate energy as a wave, or as turbulence in</a:t>
            </a:r>
            <a:br>
              <a:rPr lang="en-US" sz="2400" b="0" dirty="0" smtClean="0">
                <a:solidFill>
                  <a:schemeClr val="tx1"/>
                </a:solidFill>
                <a:effectLst/>
              </a:rPr>
            </a:br>
            <a:r>
              <a:rPr lang="en-US" sz="2400" b="0" dirty="0" smtClean="0">
                <a:solidFill>
                  <a:schemeClr val="tx1"/>
                </a:solidFill>
                <a:effectLst/>
              </a:rPr>
              <a:t>a wake.</a:t>
            </a:r>
            <a:br>
              <a:rPr lang="en-US" sz="2400" b="0" dirty="0" smtClean="0">
                <a:solidFill>
                  <a:schemeClr val="tx1"/>
                </a:solidFill>
                <a:effectLst/>
              </a:rPr>
            </a:br>
            <a:r>
              <a:rPr lang="en-US" sz="2400" b="0" dirty="0" smtClean="0">
                <a:solidFill>
                  <a:schemeClr val="tx1"/>
                </a:solidFill>
                <a:effectLst/>
              </a:rPr>
              <a:t>In physics, dissipation (or degradation) of energy refers to the transfer of energy into some form in</a:t>
            </a:r>
            <a:br>
              <a:rPr lang="en-US" sz="2400" b="0" dirty="0" smtClean="0">
                <a:solidFill>
                  <a:schemeClr val="tx1"/>
                </a:solidFill>
                <a:effectLst/>
              </a:rPr>
            </a:br>
            <a:r>
              <a:rPr lang="en-US" sz="2400" b="0" dirty="0" smtClean="0">
                <a:solidFill>
                  <a:schemeClr val="tx1"/>
                </a:solidFill>
                <a:effectLst/>
              </a:rPr>
              <a:t>which it is less available for doing work.</a:t>
            </a:r>
            <a:br>
              <a:rPr lang="en-US" sz="2400" b="0" dirty="0" smtClean="0">
                <a:solidFill>
                  <a:schemeClr val="tx1"/>
                </a:solidFill>
                <a:effectLst/>
              </a:rPr>
            </a:br>
            <a:endParaRPr lang="en-US" sz="2400" b="0" dirty="0">
              <a:solidFill>
                <a:schemeClr val="tx1"/>
              </a:solidFill>
              <a:effectLs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chor="t"/>
          <a:lstStyle/>
          <a:p>
            <a:r>
              <a:rPr lang="en-US" dirty="0" smtClean="0">
                <a:solidFill>
                  <a:srgbClr val="C00000"/>
                </a:solidFill>
                <a:effectLst/>
              </a:rPr>
              <a:t>Difference</a:t>
            </a:r>
            <a:r>
              <a:rPr lang="en-US" dirty="0" smtClean="0"/>
              <a:t> </a:t>
            </a:r>
            <a:endParaRPr lang="en-US" dirty="0"/>
          </a:p>
        </p:txBody>
      </p:sp>
      <p:pic>
        <p:nvPicPr>
          <p:cNvPr id="2050" name="Picture 2"/>
          <p:cNvPicPr>
            <a:picLocks noChangeAspect="1" noChangeArrowheads="1"/>
          </p:cNvPicPr>
          <p:nvPr/>
        </p:nvPicPr>
        <p:blipFill>
          <a:blip r:embed="rId2"/>
          <a:srcRect/>
          <a:stretch>
            <a:fillRect/>
          </a:stretch>
        </p:blipFill>
        <p:spPr bwMode="auto">
          <a:xfrm>
            <a:off x="0" y="928670"/>
            <a:ext cx="9131041" cy="5929330"/>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58204" cy="6154758"/>
          </a:xfrm>
        </p:spPr>
        <p:txBody>
          <a:bodyPr/>
          <a:lstStyle/>
          <a:p>
            <a:r>
              <a:rPr lang="en-US" dirty="0" smtClean="0">
                <a:solidFill>
                  <a:srgbClr val="C00000"/>
                </a:solidFill>
                <a:effectLst/>
              </a:rPr>
              <a:t>Thank </a:t>
            </a:r>
            <a:r>
              <a:rPr lang="en-US" dirty="0" smtClean="0">
                <a:solidFill>
                  <a:srgbClr val="C00000"/>
                </a:solidFill>
                <a:effectLst/>
              </a:rPr>
              <a:t>you </a:t>
            </a:r>
            <a:endParaRPr lang="en-US" dirty="0">
              <a:solidFill>
                <a:srgbClr val="C00000"/>
              </a:solidFill>
              <a:effectLst/>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69</TotalTime>
  <Words>189</Words>
  <Application>Microsoft Office PowerPoint</Application>
  <PresentationFormat>On-screen Show (4:3)</PresentationFormat>
  <Paragraphs>28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Apex</vt:lpstr>
      <vt:lpstr>Conservative and Non-conservative Forces</vt:lpstr>
      <vt:lpstr>Definition Of A Conservative Force</vt:lpstr>
      <vt:lpstr>Definition Of a non-conservative Force</vt:lpstr>
      <vt:lpstr>Examples</vt:lpstr>
      <vt:lpstr>Conservative and non-conservative forces   •A conservative force allows conversion between kinetic and potential energy. Gravity and the spring force are conservative.  •The work done between two points by any conservative force:  a) is reversible.  b) is independent of the path      between the two points.  c) is zero if the starting and      ending points are the same.   </vt:lpstr>
      <vt:lpstr>Non-conservative Forces A force (such as friction) that is not conservative is called a non-conservative force, or a dissipative force.  The value of work done by friction is greater along the brown path than along the blue path  Because the work done depends on the path, friction is a  non-conservative force  </vt:lpstr>
      <vt:lpstr>Non‐conservative forces: Non‐conservative forces are also called dissipative forces, as they dissipate mechanical energy into other forms. For example, friction can dissipate energy as heat and as sound. Water drag and air resistance can dissipate energy as a wave, or as turbulence in a wake. In physics, dissipation (or degradation) of energy refers to the transfer of energy into some form in which it is less available for doing work. </vt:lpstr>
      <vt:lpstr>Difference </vt:lpstr>
      <vt:lpstr>Thank you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 Engineering</dc:creator>
  <cp:lastModifiedBy>S.H Engineering</cp:lastModifiedBy>
  <cp:revision>34</cp:revision>
  <dcterms:created xsi:type="dcterms:W3CDTF">2020-08-14T18:49:30Z</dcterms:created>
  <dcterms:modified xsi:type="dcterms:W3CDTF">2020-08-14T19:59:24Z</dcterms:modified>
</cp:coreProperties>
</file>